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5" r:id="rId6"/>
    <p:sldId id="258" r:id="rId7"/>
    <p:sldId id="266" r:id="rId8"/>
    <p:sldId id="264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EFE"/>
    <a:srgbClr val="F2B300"/>
    <a:srgbClr val="DE8604"/>
    <a:srgbClr val="FA9A0E"/>
    <a:srgbClr val="CFDBED"/>
    <a:srgbClr val="DEE7F0"/>
    <a:srgbClr val="FF9609"/>
    <a:srgbClr val="FAB900"/>
    <a:srgbClr val="FFBF09"/>
    <a:srgbClr val="8583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David%20&amp;%20Christine\Desktop\Chart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F:\David%20&amp;%20Christine\Desktop\Char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F:\David%20&amp;%20Christine\Desktop\Char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401346570809089E-2"/>
          <c:y val="0.12991727871095507"/>
          <c:w val="0.84538244310737409"/>
          <c:h val="0.7866327989308846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CB3F-43AA-BFF2-AE4C76A73B4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CB3F-43AA-BFF2-AE4C76A73B4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CB3F-43AA-BFF2-AE4C76A73B4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CB3F-43AA-BFF2-AE4C76A73B4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CB3F-43AA-BFF2-AE4C76A73B4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CB3F-43AA-BFF2-AE4C76A73B4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CB3F-43AA-BFF2-AE4C76A73B4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F-CB3F-43AA-BFF2-AE4C76A73B44}"/>
              </c:ext>
            </c:extLst>
          </c:dPt>
          <c:dLbls>
            <c:dLbl>
              <c:idx val="0"/>
              <c:layout>
                <c:manualLayout>
                  <c:x val="-4.3488481429242977E-2"/>
                  <c:y val="-3.153952296471519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/>
                      <a:t>Parish Share £65,000 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B3F-43AA-BFF2-AE4C76A73B44}"/>
                </c:ext>
              </c:extLst>
            </c:dLbl>
            <c:dLbl>
              <c:idx val="1"/>
              <c:layout>
                <c:manualLayout>
                  <c:x val="2.1739130434782608E-2"/>
                  <c:y val="-0.1292164974222010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spc="0" baseline="0">
                        <a:solidFill>
                          <a:srgbClr val="FF9609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dirty="0">
                        <a:solidFill>
                          <a:srgbClr val="FF9609"/>
                        </a:solidFill>
                      </a:rPr>
                      <a:t>Clergy Support</a:t>
                    </a:r>
                  </a:p>
                  <a:p>
                    <a:pPr>
                      <a:defRPr sz="1600">
                        <a:solidFill>
                          <a:srgbClr val="FF9609"/>
                        </a:solidFill>
                      </a:defRPr>
                    </a:pPr>
                    <a:r>
                      <a:rPr lang="en-US" sz="1600" dirty="0">
                        <a:solidFill>
                          <a:srgbClr val="FF9609"/>
                        </a:solidFill>
                      </a:rPr>
                      <a:t>£18,000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rgbClr val="FF9609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CB3F-43AA-BFF2-AE4C76A73B44}"/>
                </c:ext>
              </c:extLst>
            </c:dLbl>
            <c:dLbl>
              <c:idx val="2"/>
              <c:layout>
                <c:manualLayout>
                  <c:x val="-1.328502415458946E-2"/>
                  <c:y val="6.6782809158394624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spc="0" baseline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a:t>Salaries &amp; Expenses £54,000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bg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CB3F-43AA-BFF2-AE4C76A73B44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spc="0" baseline="0">
                        <a:solidFill>
                          <a:srgbClr val="FA9A0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B19CCC8-4DA3-416D-A247-F7D9D171BF1E}" type="CATEGORYNAME">
                      <a:rPr lang="en-US" sz="1600" smtClean="0">
                        <a:solidFill>
                          <a:srgbClr val="FA9A0E"/>
                        </a:solidFill>
                      </a:rPr>
                      <a:pPr>
                        <a:defRPr sz="1600">
                          <a:solidFill>
                            <a:srgbClr val="FA9A0E"/>
                          </a:solidFill>
                        </a:defRPr>
                      </a:pPr>
                      <a:t>[CATEGORY NAME]</a:t>
                    </a:fld>
                    <a:endParaRPr lang="en-US" sz="1600" dirty="0">
                      <a:solidFill>
                        <a:srgbClr val="FA9A0E"/>
                      </a:solidFill>
                    </a:endParaRPr>
                  </a:p>
                  <a:p>
                    <a:pPr>
                      <a:defRPr sz="1600">
                        <a:solidFill>
                          <a:srgbClr val="FA9A0E"/>
                        </a:solidFill>
                      </a:defRPr>
                    </a:pPr>
                    <a:fld id="{7DEDC6A0-BEE7-41D4-B9AB-6B52E0EAEEB4}" type="VALUE">
                      <a:rPr lang="en-US" sz="1600" baseline="0" smtClean="0">
                        <a:solidFill>
                          <a:srgbClr val="FA9A0E"/>
                        </a:solidFill>
                      </a:rPr>
                      <a:pPr>
                        <a:defRPr sz="1600">
                          <a:solidFill>
                            <a:srgbClr val="FA9A0E"/>
                          </a:solidFill>
                        </a:defRPr>
                      </a:pPr>
                      <a:t>[VALUE]</a:t>
                    </a:fld>
                    <a:endParaRPr lang="en-GB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rgbClr val="FA9A0E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363526570048308"/>
                      <c:h val="0.1213888861135752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B3F-43AA-BFF2-AE4C76A73B44}"/>
                </c:ext>
              </c:extLst>
            </c:dLbl>
            <c:dLbl>
              <c:idx val="4"/>
              <c:layout>
                <c:manualLayout>
                  <c:x val="1.0869517668987029E-2"/>
                  <c:y val="1.224351501237233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5E3AFFA-7711-49DC-A128-4D02A43334BE}" type="CATEGORYNAME">
                      <a:rPr lang="en-US" sz="1600" smtClean="0"/>
                      <a:pPr>
                        <a:defRPr sz="1600"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sz="1600" baseline="0" dirty="0"/>
                      <a:t> </a:t>
                    </a:r>
                    <a:fld id="{1AA4A091-3D5F-4619-9F82-806515EE721F}" type="VALUE">
                      <a:rPr lang="en-US" sz="1600" baseline="0"/>
                      <a:pPr>
                        <a:defRPr sz="1600">
                          <a:solidFill>
                            <a:schemeClr val="accent1"/>
                          </a:solidFill>
                        </a:defRPr>
                      </a:pPr>
                      <a:t>[VALUE]</a:t>
                    </a:fld>
                    <a:endParaRPr lang="en-US" sz="16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342995169082123"/>
                      <c:h val="0.1191627924749621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CB3F-43AA-BFF2-AE4C76A73B44}"/>
                </c:ext>
              </c:extLst>
            </c:dLbl>
            <c:dLbl>
              <c:idx val="5"/>
              <c:layout>
                <c:manualLayout>
                  <c:x val="2.3766214005857919E-2"/>
                  <c:y val="-5.91369662830949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B3F-43AA-BFF2-AE4C76A73B44}"/>
                </c:ext>
              </c:extLst>
            </c:dLbl>
            <c:dLbl>
              <c:idx val="6"/>
              <c:layout>
                <c:manualLayout>
                  <c:x val="3.6792289550762629E-2"/>
                  <c:y val="-5.920445022410803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B3F-43AA-BFF2-AE4C76A73B44}"/>
                </c:ext>
              </c:extLst>
            </c:dLbl>
            <c:dLbl>
              <c:idx val="7"/>
              <c:layout>
                <c:manualLayout>
                  <c:x val="6.967010917113621E-2"/>
                  <c:y val="-3.687602989696351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B3F-43AA-BFF2-AE4C76A73B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Expenditure!$A$4:$A$11</c:f>
              <c:strCache>
                <c:ptCount val="8"/>
                <c:pt idx="0">
                  <c:v>Parish Share</c:v>
                </c:pt>
                <c:pt idx="1">
                  <c:v>Clergy Support Costs</c:v>
                </c:pt>
                <c:pt idx="2">
                  <c:v>Salaries &amp; Expenses</c:v>
                </c:pt>
                <c:pt idx="3">
                  <c:v>Running Costs</c:v>
                </c:pt>
                <c:pt idx="4">
                  <c:v>Mission</c:v>
                </c:pt>
                <c:pt idx="5">
                  <c:v>Ministry</c:v>
                </c:pt>
                <c:pt idx="6">
                  <c:v>Worship</c:v>
                </c:pt>
                <c:pt idx="7">
                  <c:v>Governance</c:v>
                </c:pt>
              </c:strCache>
            </c:strRef>
          </c:cat>
          <c:val>
            <c:numRef>
              <c:f>Expenditure!$B$4:$B$11</c:f>
              <c:numCache>
                <c:formatCode>"£"#,##0</c:formatCode>
                <c:ptCount val="8"/>
                <c:pt idx="0">
                  <c:v>65000</c:v>
                </c:pt>
                <c:pt idx="1">
                  <c:v>17000</c:v>
                </c:pt>
                <c:pt idx="2">
                  <c:v>55000</c:v>
                </c:pt>
                <c:pt idx="3">
                  <c:v>45000</c:v>
                </c:pt>
                <c:pt idx="4">
                  <c:v>22000</c:v>
                </c:pt>
                <c:pt idx="5">
                  <c:v>7000</c:v>
                </c:pt>
                <c:pt idx="6">
                  <c:v>6000</c:v>
                </c:pt>
                <c:pt idx="7">
                  <c:v>3000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B3F-43AA-BFF2-AE4C76A73B4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>
          <a:softEdge rad="12700"/>
        </a:effectLst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8970862337859942E-2"/>
          <c:y val="0.16663239821379203"/>
          <c:w val="0.83640364691255698"/>
          <c:h val="0.7388732169348396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64EA-49D2-BE3C-8F337CB1424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64EA-49D2-BE3C-8F337CB1424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64EA-49D2-BE3C-8F337CB1424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64EA-49D2-BE3C-8F337CB1424A}"/>
              </c:ext>
            </c:extLst>
          </c:dPt>
          <c:dLbls>
            <c:dLbl>
              <c:idx val="0"/>
              <c:layout>
                <c:manualLayout>
                  <c:x val="-3.7903638403895164E-2"/>
                  <c:y val="8.317543917193423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721E289-DEBE-41B5-AB98-0A02B4D21EE1}" type="CATEGORYNAME">
                      <a:rPr lang="en-US" sz="1600" smtClean="0"/>
                      <a:pPr>
                        <a:defRPr sz="1600"/>
                      </a:pPr>
                      <a:t>[CATEGORY NAME]</a:t>
                    </a:fld>
                    <a:r>
                      <a:rPr lang="en-US" sz="1600" baseline="0" dirty="0"/>
                      <a:t> </a:t>
                    </a:r>
                    <a:fld id="{D0E36C33-A2DF-477D-A778-8257DC9F51D3}" type="VALUE">
                      <a:rPr lang="en-US" sz="1600" baseline="0"/>
                      <a:pPr>
                        <a:defRPr sz="1600"/>
                      </a:pPr>
                      <a:t>[VALUE]</a:t>
                    </a:fld>
                    <a:endParaRPr lang="en-US" sz="16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6419129674008133E-2"/>
                      <c:h val="0.1120912034412149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4EA-49D2-BE3C-8F337CB1424A}"/>
                </c:ext>
              </c:extLst>
            </c:dLbl>
            <c:dLbl>
              <c:idx val="1"/>
              <c:layout>
                <c:manualLayout>
                  <c:x val="-1.9698703279938983E-2"/>
                  <c:y val="-1.967465003048796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spc="0" baseline="0">
                        <a:solidFill>
                          <a:srgbClr val="DE8604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BE2B2DC-C1BD-4C6B-807F-7AC373E8B410}" type="CATEGORYNAME">
                      <a:rPr lang="en-US" sz="1600" smtClean="0">
                        <a:solidFill>
                          <a:srgbClr val="DE8604"/>
                        </a:solidFill>
                      </a:rPr>
                      <a:pPr>
                        <a:defRPr sz="1600">
                          <a:solidFill>
                            <a:srgbClr val="DE8604"/>
                          </a:solidFill>
                        </a:defRPr>
                      </a:pPr>
                      <a:t>[CATEGORY NAME]</a:t>
                    </a:fld>
                    <a:r>
                      <a:rPr lang="en-US" sz="1600" baseline="0" dirty="0">
                        <a:solidFill>
                          <a:srgbClr val="DE8604"/>
                        </a:solidFill>
                      </a:rPr>
                      <a:t> </a:t>
                    </a:r>
                    <a:fld id="{B213AB08-3E9E-49B7-A530-0E79B034D4C2}" type="VALUE">
                      <a:rPr lang="en-US" sz="1600" baseline="0">
                        <a:solidFill>
                          <a:srgbClr val="DE8604"/>
                        </a:solidFill>
                      </a:rPr>
                      <a:pPr>
                        <a:defRPr sz="1600">
                          <a:solidFill>
                            <a:srgbClr val="DE8604"/>
                          </a:solidFill>
                        </a:defRPr>
                      </a:pPr>
                      <a:t>[VALUE]</a:t>
                    </a:fld>
                    <a:endParaRPr lang="en-US" sz="1600" baseline="0" dirty="0">
                      <a:solidFill>
                        <a:srgbClr val="DE8604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rgbClr val="DE860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92813534177793E-2"/>
                      <c:h val="9.54286758538608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4EA-49D2-BE3C-8F337CB1424A}"/>
                </c:ext>
              </c:extLst>
            </c:dLbl>
            <c:dLbl>
              <c:idx val="2"/>
              <c:layout>
                <c:manualLayout>
                  <c:x val="4.0554034006618734E-3"/>
                  <c:y val="-2.950373220000656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spc="0" baseline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F201995-3EF2-47FC-B7FD-72A2670F017D}" type="CATEGORYNAME">
                      <a:rPr lang="en-US" sz="1600" smtClean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a:pPr>
                        <a:defRPr sz="1600">
                          <a:solidFill>
                            <a:schemeClr val="bg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1600" baseline="0" dirty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a:t> </a:t>
                    </a:r>
                    <a:fld id="{48268A00-B384-42CB-9D50-C2D9B41F2AE4}" type="VALUE">
                      <a:rPr lang="en-US" sz="1600" baseline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a:pPr>
                        <a:defRPr sz="1600">
                          <a:solidFill>
                            <a:schemeClr val="bg1">
                              <a:lumMod val="50000"/>
                            </a:schemeClr>
                          </a:solidFill>
                        </a:defRPr>
                      </a:pPr>
                      <a:t>[VALUE]</a:t>
                    </a:fld>
                    <a:endParaRPr lang="en-US" sz="1600" baseline="0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bg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4EA-49D2-BE3C-8F337CB1424A}"/>
                </c:ext>
              </c:extLst>
            </c:dLbl>
            <c:dLbl>
              <c:idx val="3"/>
              <c:layout>
                <c:manualLayout>
                  <c:x val="6.6005506105215134E-2"/>
                  <c:y val="-1.113293971420087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spc="0" baseline="0">
                        <a:solidFill>
                          <a:srgbClr val="F2B3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baseline="0" dirty="0">
                        <a:solidFill>
                          <a:srgbClr val="F2B300"/>
                        </a:solidFill>
                      </a:rPr>
                      <a:t>Bits &amp; Pieces £3,000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rgbClr val="F2B3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8756038647343"/>
                      <c:h val="0.10733041096802776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7-64EA-49D2-BE3C-8F337CB142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Income!$A$4:$A$7</c:f>
              <c:strCache>
                <c:ptCount val="4"/>
                <c:pt idx="0">
                  <c:v>Giving</c:v>
                </c:pt>
                <c:pt idx="1">
                  <c:v>Gift Aid</c:v>
                </c:pt>
                <c:pt idx="2">
                  <c:v>St Matthew's Lettings</c:v>
                </c:pt>
                <c:pt idx="3">
                  <c:v>Bits &amp; Pieces</c:v>
                </c:pt>
              </c:strCache>
            </c:strRef>
          </c:cat>
          <c:val>
            <c:numRef>
              <c:f>Income!$B$4:$B$7</c:f>
              <c:numCache>
                <c:formatCode>"£"#,##0</c:formatCode>
                <c:ptCount val="4"/>
                <c:pt idx="0">
                  <c:v>168000</c:v>
                </c:pt>
                <c:pt idx="1">
                  <c:v>38000</c:v>
                </c:pt>
                <c:pt idx="2">
                  <c:v>9000</c:v>
                </c:pt>
                <c:pt idx="3">
                  <c:v>3000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4EA-49D2-BE3C-8F337CB1424A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8970862337859942E-2"/>
          <c:y val="0.16663239821379203"/>
          <c:w val="0.83640364691255698"/>
          <c:h val="0.73887321693483965"/>
        </c:manualLayout>
      </c:layout>
      <c:pie3DChart>
        <c:varyColors val="1"/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image" Target="../media/image2.jpg"/><Relationship Id="rId6" Type="http://schemas.openxmlformats.org/officeDocument/2006/relationships/image" Target="../media/image7.jpg"/><Relationship Id="rId11" Type="http://schemas.openxmlformats.org/officeDocument/2006/relationships/image" Target="../media/image12.jpg"/><Relationship Id="rId5" Type="http://schemas.openxmlformats.org/officeDocument/2006/relationships/image" Target="../media/image6.jpg"/><Relationship Id="rId10" Type="http://schemas.openxmlformats.org/officeDocument/2006/relationships/image" Target="../media/image11.jpg"/><Relationship Id="rId4" Type="http://schemas.openxmlformats.org/officeDocument/2006/relationships/image" Target="../media/image5.jfif"/><Relationship Id="rId9" Type="http://schemas.openxmlformats.org/officeDocument/2006/relationships/image" Target="../media/image10.jp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0.51029</cdr:x>
      <cdr:y>0.18842</cdr:y>
    </cdr:from>
    <cdr:to>
      <cdr:x>0.59371</cdr:x>
      <cdr:y>0.36347</cdr:y>
    </cdr:to>
    <cdr:pic>
      <cdr:nvPicPr>
        <cdr:cNvPr id="3" name="Picture 2">
          <a:extLst xmlns:a="http://schemas.openxmlformats.org/drawingml/2006/main">
            <a:ext uri="{FF2B5EF4-FFF2-40B4-BE49-F238E27FC236}">
              <a16:creationId xmlns:a16="http://schemas.microsoft.com/office/drawing/2014/main" id="{FBD843C5-DA73-850F-C2A9-D21F771C4B6B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365955" y="1074939"/>
          <a:ext cx="877293" cy="998672"/>
        </a:xfrm>
        <a:prstGeom xmlns:a="http://schemas.openxmlformats.org/drawingml/2006/main" prst="rect">
          <a:avLst/>
        </a:prstGeom>
        <a:effectLst xmlns:a="http://schemas.openxmlformats.org/drawingml/2006/main">
          <a:outerShdw blurRad="50800" dist="50800" dir="5400000" algn="ctr" rotWithShape="0">
            <a:srgbClr val="0070C0"/>
          </a:outerShdw>
          <a:softEdge rad="127000"/>
        </a:effectLst>
      </cdr:spPr>
    </cdr:pic>
  </cdr:relSizeAnchor>
  <cdr:relSizeAnchor xmlns:cdr="http://schemas.openxmlformats.org/drawingml/2006/chartDrawing">
    <cdr:from>
      <cdr:x>0.59985</cdr:x>
      <cdr:y>0.20414</cdr:y>
    </cdr:from>
    <cdr:to>
      <cdr:x>0.68639</cdr:x>
      <cdr:y>0.39895</cdr:y>
    </cdr:to>
    <cdr:pic>
      <cdr:nvPicPr>
        <cdr:cNvPr id="5" name="Picture 4">
          <a:extLst xmlns:a="http://schemas.openxmlformats.org/drawingml/2006/main">
            <a:ext uri="{FF2B5EF4-FFF2-40B4-BE49-F238E27FC236}">
              <a16:creationId xmlns:a16="http://schemas.microsoft.com/office/drawing/2014/main" id="{5E772640-B9BF-A0AB-13F9-C685426F9B9B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6307777" y="1164627"/>
          <a:ext cx="910057" cy="1111434"/>
        </a:xfrm>
        <a:prstGeom xmlns:a="http://schemas.openxmlformats.org/drawingml/2006/main" prst="rect">
          <a:avLst/>
        </a:prstGeom>
        <a:effectLst xmlns:a="http://schemas.openxmlformats.org/drawingml/2006/main">
          <a:softEdge rad="127000"/>
        </a:effectLst>
      </cdr:spPr>
    </cdr:pic>
  </cdr:relSizeAnchor>
  <cdr:relSizeAnchor xmlns:cdr="http://schemas.openxmlformats.org/drawingml/2006/chartDrawing">
    <cdr:from>
      <cdr:x>0.70131</cdr:x>
      <cdr:y>0.2645</cdr:y>
    </cdr:from>
    <cdr:to>
      <cdr:x>0.78875</cdr:x>
      <cdr:y>0.41116</cdr:y>
    </cdr:to>
    <cdr:pic>
      <cdr:nvPicPr>
        <cdr:cNvPr id="7" name="Picture 6">
          <a:extLst xmlns:a="http://schemas.openxmlformats.org/drawingml/2006/main">
            <a:ext uri="{FF2B5EF4-FFF2-40B4-BE49-F238E27FC236}">
              <a16:creationId xmlns:a16="http://schemas.microsoft.com/office/drawing/2014/main" id="{7A02BAEC-F294-84AD-8C6E-C83F4DCEB0C8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7374740" y="1508983"/>
          <a:ext cx="919484" cy="836704"/>
        </a:xfrm>
        <a:prstGeom xmlns:a="http://schemas.openxmlformats.org/drawingml/2006/main" prst="rect">
          <a:avLst/>
        </a:prstGeom>
        <a:effectLst xmlns:a="http://schemas.openxmlformats.org/drawingml/2006/main">
          <a:softEdge rad="127000"/>
        </a:effectLst>
      </cdr:spPr>
    </cdr:pic>
  </cdr:relSizeAnchor>
  <cdr:relSizeAnchor xmlns:cdr="http://schemas.openxmlformats.org/drawingml/2006/chartDrawing">
    <cdr:from>
      <cdr:x>0.61428</cdr:x>
      <cdr:y>0.41573</cdr:y>
    </cdr:from>
    <cdr:to>
      <cdr:x>0.64826</cdr:x>
      <cdr:y>0.48374</cdr:y>
    </cdr:to>
    <cdr:pic>
      <cdr:nvPicPr>
        <cdr:cNvPr id="9" name="Picture 8">
          <a:extLst xmlns:a="http://schemas.openxmlformats.org/drawingml/2006/main">
            <a:ext uri="{FF2B5EF4-FFF2-40B4-BE49-F238E27FC236}">
              <a16:creationId xmlns:a16="http://schemas.microsoft.com/office/drawing/2014/main" id="{077ACF74-4062-787E-AAA2-31702E170FFB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6459573" y="2371747"/>
          <a:ext cx="357320" cy="388001"/>
        </a:xfrm>
        <a:prstGeom xmlns:a="http://schemas.openxmlformats.org/drawingml/2006/main" prst="rect">
          <a:avLst/>
        </a:prstGeom>
        <a:effectLst xmlns:a="http://schemas.openxmlformats.org/drawingml/2006/main">
          <a:softEdge rad="63500"/>
        </a:effectLst>
      </cdr:spPr>
    </cdr:pic>
  </cdr:relSizeAnchor>
  <cdr:relSizeAnchor xmlns:cdr="http://schemas.openxmlformats.org/drawingml/2006/chartDrawing">
    <cdr:from>
      <cdr:x>0.73858</cdr:x>
      <cdr:y>0.44877</cdr:y>
    </cdr:from>
    <cdr:to>
      <cdr:x>0.80443</cdr:x>
      <cdr:y>0.59602</cdr:y>
    </cdr:to>
    <cdr:pic>
      <cdr:nvPicPr>
        <cdr:cNvPr id="11" name="Picture 10">
          <a:extLst xmlns:a="http://schemas.openxmlformats.org/drawingml/2006/main">
            <a:ext uri="{FF2B5EF4-FFF2-40B4-BE49-F238E27FC236}">
              <a16:creationId xmlns:a16="http://schemas.microsoft.com/office/drawing/2014/main" id="{E84A1DE8-0EA0-B28F-3F4D-1AF227ED0B3F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4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7766612" y="2560286"/>
          <a:ext cx="692452" cy="840070"/>
        </a:xfrm>
        <a:prstGeom xmlns:a="http://schemas.openxmlformats.org/drawingml/2006/main" prst="rect">
          <a:avLst/>
        </a:prstGeom>
        <a:effectLst xmlns:a="http://schemas.openxmlformats.org/drawingml/2006/main">
          <a:softEdge rad="127000"/>
        </a:effectLst>
      </cdr:spPr>
    </cdr:pic>
  </cdr:relSizeAnchor>
  <cdr:relSizeAnchor xmlns:cdr="http://schemas.openxmlformats.org/drawingml/2006/chartDrawing">
    <cdr:from>
      <cdr:x>0.66093</cdr:x>
      <cdr:y>0.4238</cdr:y>
    </cdr:from>
    <cdr:to>
      <cdr:x>0.73209</cdr:x>
      <cdr:y>0.53498</cdr:y>
    </cdr:to>
    <cdr:pic>
      <cdr:nvPicPr>
        <cdr:cNvPr id="15" name="Picture 14">
          <a:extLst xmlns:a="http://schemas.openxmlformats.org/drawingml/2006/main">
            <a:ext uri="{FF2B5EF4-FFF2-40B4-BE49-F238E27FC236}">
              <a16:creationId xmlns:a16="http://schemas.microsoft.com/office/drawing/2014/main" id="{73D5E166-FB0B-DE0E-4A58-EA60532219FF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5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6950127" y="2417808"/>
          <a:ext cx="748290" cy="634288"/>
        </a:xfrm>
        <a:prstGeom xmlns:a="http://schemas.openxmlformats.org/drawingml/2006/main" prst="rect">
          <a:avLst/>
        </a:prstGeom>
        <a:effectLst xmlns:a="http://schemas.openxmlformats.org/drawingml/2006/main">
          <a:softEdge rad="127000"/>
        </a:effectLst>
      </cdr:spPr>
    </cdr:pic>
  </cdr:relSizeAnchor>
  <cdr:relSizeAnchor xmlns:cdr="http://schemas.openxmlformats.org/drawingml/2006/chartDrawing">
    <cdr:from>
      <cdr:x>0.34486</cdr:x>
      <cdr:y>0.52357</cdr:y>
    </cdr:from>
    <cdr:to>
      <cdr:x>0.43236</cdr:x>
      <cdr:y>0.67374</cdr:y>
    </cdr:to>
    <cdr:pic>
      <cdr:nvPicPr>
        <cdr:cNvPr id="17" name="Picture 16">
          <a:extLst xmlns:a="http://schemas.openxmlformats.org/drawingml/2006/main">
            <a:ext uri="{FF2B5EF4-FFF2-40B4-BE49-F238E27FC236}">
              <a16:creationId xmlns:a16="http://schemas.microsoft.com/office/drawing/2014/main" id="{C7084CF3-9D9C-BAD9-8BD7-18C81E321D8E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6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3626455" y="2987010"/>
          <a:ext cx="920115" cy="856729"/>
        </a:xfrm>
        <a:prstGeom xmlns:a="http://schemas.openxmlformats.org/drawingml/2006/main" prst="rect">
          <a:avLst/>
        </a:prstGeom>
        <a:effectLst xmlns:a="http://schemas.openxmlformats.org/drawingml/2006/main">
          <a:softEdge rad="63500"/>
        </a:effectLst>
      </cdr:spPr>
    </cdr:pic>
  </cdr:relSizeAnchor>
  <cdr:relSizeAnchor xmlns:cdr="http://schemas.openxmlformats.org/drawingml/2006/chartDrawing">
    <cdr:from>
      <cdr:x>0.57546</cdr:x>
      <cdr:y>0.53472</cdr:y>
    </cdr:from>
    <cdr:to>
      <cdr:x>0.66079</cdr:x>
      <cdr:y>0.68207</cdr:y>
    </cdr:to>
    <cdr:pic>
      <cdr:nvPicPr>
        <cdr:cNvPr id="21" name="Picture 20">
          <a:extLst xmlns:a="http://schemas.openxmlformats.org/drawingml/2006/main">
            <a:ext uri="{FF2B5EF4-FFF2-40B4-BE49-F238E27FC236}">
              <a16:creationId xmlns:a16="http://schemas.microsoft.com/office/drawing/2014/main" id="{7287A9BB-25E8-1B87-78A5-595C4C670E7C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7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6051359" y="3050627"/>
          <a:ext cx="897296" cy="840641"/>
        </a:xfrm>
        <a:prstGeom xmlns:a="http://schemas.openxmlformats.org/drawingml/2006/main" prst="rect">
          <a:avLst/>
        </a:prstGeom>
        <a:effectLst xmlns:a="http://schemas.openxmlformats.org/drawingml/2006/main">
          <a:softEdge rad="63500"/>
        </a:effectLst>
      </cdr:spPr>
    </cdr:pic>
  </cdr:relSizeAnchor>
  <cdr:relSizeAnchor xmlns:cdr="http://schemas.openxmlformats.org/drawingml/2006/chartDrawing">
    <cdr:from>
      <cdr:x>0.45826</cdr:x>
      <cdr:y>0.57355</cdr:y>
    </cdr:from>
    <cdr:to>
      <cdr:x>0.54173</cdr:x>
      <cdr:y>0.714</cdr:y>
    </cdr:to>
    <cdr:pic>
      <cdr:nvPicPr>
        <cdr:cNvPr id="23" name="Picture 22">
          <a:extLst xmlns:a="http://schemas.openxmlformats.org/drawingml/2006/main">
            <a:ext uri="{FF2B5EF4-FFF2-40B4-BE49-F238E27FC236}">
              <a16:creationId xmlns:a16="http://schemas.microsoft.com/office/drawing/2014/main" id="{0C737DE1-0EC2-B3A4-A944-9F2ECC9B666B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8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4818931" y="3272135"/>
          <a:ext cx="877737" cy="801276"/>
        </a:xfrm>
        <a:prstGeom xmlns:a="http://schemas.openxmlformats.org/drawingml/2006/main" prst="rect">
          <a:avLst/>
        </a:prstGeom>
        <a:effectLst xmlns:a="http://schemas.openxmlformats.org/drawingml/2006/main">
          <a:softEdge rad="31750"/>
        </a:effectLst>
      </cdr:spPr>
    </cdr:pic>
  </cdr:relSizeAnchor>
  <cdr:relSizeAnchor xmlns:cdr="http://schemas.openxmlformats.org/drawingml/2006/chartDrawing">
    <cdr:from>
      <cdr:x>0.18798</cdr:x>
      <cdr:y>0.31874</cdr:y>
    </cdr:from>
    <cdr:to>
      <cdr:x>0.34479</cdr:x>
      <cdr:y>0.51238</cdr:y>
    </cdr:to>
    <cdr:pic>
      <cdr:nvPicPr>
        <cdr:cNvPr id="25" name="Picture 24">
          <a:extLst xmlns:a="http://schemas.openxmlformats.org/drawingml/2006/main">
            <a:ext uri="{FF2B5EF4-FFF2-40B4-BE49-F238E27FC236}">
              <a16:creationId xmlns:a16="http://schemas.microsoft.com/office/drawing/2014/main" id="{7D83CD47-A9D5-A2C1-054E-AF6034658DAB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9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1976772" y="1818451"/>
          <a:ext cx="1648873" cy="1104682"/>
        </a:xfrm>
        <a:prstGeom xmlns:a="http://schemas.openxmlformats.org/drawingml/2006/main" prst="rect">
          <a:avLst/>
        </a:prstGeom>
        <a:effectLst xmlns:a="http://schemas.openxmlformats.org/drawingml/2006/main">
          <a:softEdge rad="63500"/>
        </a:effectLst>
      </cdr:spPr>
    </cdr:pic>
  </cdr:relSizeAnchor>
  <cdr:relSizeAnchor xmlns:cdr="http://schemas.openxmlformats.org/drawingml/2006/chartDrawing">
    <cdr:from>
      <cdr:x>0.29879</cdr:x>
      <cdr:y>0.20378</cdr:y>
    </cdr:from>
    <cdr:to>
      <cdr:x>0.39245</cdr:x>
      <cdr:y>0.28497</cdr:y>
    </cdr:to>
    <cdr:pic>
      <cdr:nvPicPr>
        <cdr:cNvPr id="27" name="Picture 26">
          <a:extLst xmlns:a="http://schemas.openxmlformats.org/drawingml/2006/main">
            <a:ext uri="{FF2B5EF4-FFF2-40B4-BE49-F238E27FC236}">
              <a16:creationId xmlns:a16="http://schemas.microsoft.com/office/drawing/2014/main" id="{E7CBC786-DFC2-EA20-9E89-2E42CD2E902B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0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3142001" y="1162602"/>
          <a:ext cx="984891" cy="463194"/>
        </a:xfrm>
        <a:prstGeom xmlns:a="http://schemas.openxmlformats.org/drawingml/2006/main" prst="rect">
          <a:avLst/>
        </a:prstGeom>
        <a:effectLst xmlns:a="http://schemas.openxmlformats.org/drawingml/2006/main">
          <a:softEdge rad="31750"/>
        </a:effectLst>
      </cdr:spPr>
    </cdr:pic>
  </cdr:relSizeAnchor>
  <cdr:relSizeAnchor xmlns:cdr="http://schemas.openxmlformats.org/drawingml/2006/chartDrawing">
    <cdr:from>
      <cdr:x>0.45528</cdr:x>
      <cdr:y>0.43818</cdr:y>
    </cdr:from>
    <cdr:to>
      <cdr:x>0.54472</cdr:x>
      <cdr:y>0.56182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85FF5CD1-E5C9-0C60-CFBF-EDDDC6B3CB59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4787561" y="2499851"/>
          <a:ext cx="940477" cy="705358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3ED47-4D6C-3A00-F5A4-93D6AB226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7483F6-CF8B-DC72-46AD-EB51008EE2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FC0C9-C639-D8F4-22C0-70CB975E3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F732-20EA-464E-A5CA-834CD4228901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9DA978-E751-64F5-6822-689E12373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1D59ED-64CF-7600-750C-C74CB554D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F878-6376-47B2-A91D-D5F5DA9C2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067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D9C03-8E45-0171-435E-2CA520D2B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797C-BEBE-4718-2076-408D01F1AA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A6F7D-F447-7366-D657-6A25F4BE3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F732-20EA-464E-A5CA-834CD4228901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4DC43-7A49-25FD-D396-7099619F0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276B0-13DC-C022-04E8-9EB3C2762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F878-6376-47B2-A91D-D5F5DA9C2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275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A0EFA3-864C-6091-A31C-5328D5529E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67F24E-9E2C-B771-92E6-29BB1A46C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D77C88-5E35-B5FB-AC47-F54C62BAC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F732-20EA-464E-A5CA-834CD4228901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AA0E0C-9EF9-FBD1-4D20-C010D54BB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67071-5C66-E638-5506-151BC2542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F878-6376-47B2-A91D-D5F5DA9C2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462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9685A-4777-9BC5-768E-E6E44DC9C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1D917-9621-1301-D04A-AF4FBBFFC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3DD1B-2F52-3595-A686-DB0B9600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F732-20EA-464E-A5CA-834CD4228901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915D8-6F2E-1AEC-CE63-4A5A1E4FD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3E5AD-05CD-A6F6-A323-71B8F4276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F878-6376-47B2-A91D-D5F5DA9C2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66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FE726-536C-B53A-0AC7-27227D19E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B339F4-5D72-B6D3-007D-920BE8F2D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ABC89-7C3E-CD63-A17B-E54B486A5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F732-20EA-464E-A5CA-834CD4228901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58B78-EE22-8858-F331-8982F34ED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4E377-BA5F-7CE3-C83A-D81524576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F878-6376-47B2-A91D-D5F5DA9C2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4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FE2D8-F33F-D75F-A48E-B6F84E1B5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81469-F936-2AB8-8ADA-984CC1B880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0EF436-AF59-0C45-A9B8-6AB7521482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8CB690-F1D1-A98C-0934-87257ED06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F732-20EA-464E-A5CA-834CD4228901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7B9FA4-4861-D537-869F-07826ADDE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AFAD9E-0FE7-09BA-7B56-2AB9D2F83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F878-6376-47B2-A91D-D5F5DA9C2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355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28E20-2AB5-167E-7652-A921780C8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B39B7-F034-E472-32EC-1B66E10C8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2CF1BE-C7A2-3700-11AC-C9EC0EA9DF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BEF498-9F11-4226-A55C-EDD7DEC60C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5BFBD6-42B2-B8F7-145B-395B5A37BA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50A5B5-F2DA-1908-9C60-710F3285A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F732-20EA-464E-A5CA-834CD4228901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B80004-098D-3A98-801A-D12FF9472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D974D0-87D2-E0A3-A1AB-08FE1983D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F878-6376-47B2-A91D-D5F5DA9C2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97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692B6-AC8A-AAD5-F738-86250A3A7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45C5F5-1E2E-7B56-3075-5006249EC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F732-20EA-464E-A5CA-834CD4228901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9AEE56-A7EA-86A1-6A96-C6041D616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51279E-4BED-F87B-4A72-6B2D400BF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F878-6376-47B2-A91D-D5F5DA9C2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119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87A546-D293-08CC-92FB-5F99B3FE2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F732-20EA-464E-A5CA-834CD4228901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99696A-63F4-17BC-C306-4FCAA1E9B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E5CA9F-9540-437F-C86F-609786715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F878-6376-47B2-A91D-D5F5DA9C2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180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B3947-D971-F7AD-BA0D-52B4E49A0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EF8AE-B258-7929-A68B-B679C996A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EC5B7C-AD50-E6B8-B98B-8014E3D3D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042107-789D-1348-DDF2-A8FC14C08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F732-20EA-464E-A5CA-834CD4228901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FC7DA6-0FEC-624E-95FB-6A3EEF412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0D19AD-5516-A2EE-0036-5F057B430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F878-6376-47B2-A91D-D5F5DA9C2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855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00E74-B2C2-0BFD-1E92-D1F5CC815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48D9F5-A866-96EB-BB6C-0D5273B2C6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C16251-F168-9C9E-105F-1D01BCE5B5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40E064-FA1F-D2A5-3750-EB5F36009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F732-20EA-464E-A5CA-834CD4228901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E76FB5-1107-3FF1-E005-5787114D1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CE16A4-52CD-B0A2-B17A-8BA1B2686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F878-6376-47B2-A91D-D5F5DA9C2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884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72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E5F04E-6E7A-929B-6B4E-1149D03EC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381072-7BC2-7CF0-82F2-1CFACF6E9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13B159-A79F-2D1B-4027-F5B156C336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7F732-20EA-464E-A5CA-834CD4228901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88878B-1D83-295A-5830-FC52C9DC86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E2EA7-592E-ED76-DCCA-545D52D85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5F878-6376-47B2-A91D-D5F5DA9C2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125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david@hts.church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A0251-5110-30A0-E3CD-E65F983BDB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66760"/>
            <a:ext cx="9144000" cy="2083768"/>
          </a:xfrm>
        </p:spPr>
        <p:txBody>
          <a:bodyPr>
            <a:normAutofit/>
          </a:bodyPr>
          <a:lstStyle/>
          <a:p>
            <a:r>
              <a:rPr lang="en-GB" sz="6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Church Finances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73908F-DF93-8A34-5B6A-3DFD678530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02710" y="6121015"/>
            <a:ext cx="9144000" cy="1655762"/>
          </a:xfrm>
        </p:spPr>
        <p:txBody>
          <a:bodyPr/>
          <a:lstStyle/>
          <a:p>
            <a:r>
              <a:rPr lang="en-GB" dirty="0"/>
              <a:t>28 January 2024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00F739-6BFE-C613-16FB-97C75E742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49" y="5552593"/>
            <a:ext cx="1009547" cy="1136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7830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06045-0569-6CBA-3430-8D6E26861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7813"/>
          </a:xfrm>
        </p:spPr>
        <p:txBody>
          <a:bodyPr/>
          <a:lstStyle/>
          <a:p>
            <a:pPr algn="ctr"/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Costs in 2023 - £220,000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A069637-DEFE-3B20-A215-A2BAEEAAF5E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152939"/>
          <a:ext cx="10515600" cy="5705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1" name="Picture 3">
            <a:extLst>
              <a:ext uri="{FF2B5EF4-FFF2-40B4-BE49-F238E27FC236}">
                <a16:creationId xmlns:a16="http://schemas.microsoft.com/office/drawing/2014/main" id="{7AE4C15B-7028-EAEA-4C83-7DCA8281D6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49" y="5552593"/>
            <a:ext cx="1009547" cy="1136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9864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F9E18-69D5-7D53-90EF-DBC5B492C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6931"/>
            <a:ext cx="10515600" cy="684446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Income in 2023 - £218,000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E9559B4-7416-164B-2E07-93E9B22B67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4537304"/>
              </p:ext>
            </p:extLst>
          </p:nvPr>
        </p:nvGraphicFramePr>
        <p:xfrm>
          <a:off x="838200" y="1081377"/>
          <a:ext cx="10515600" cy="5645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3">
            <a:extLst>
              <a:ext uri="{FF2B5EF4-FFF2-40B4-BE49-F238E27FC236}">
                <a16:creationId xmlns:a16="http://schemas.microsoft.com/office/drawing/2014/main" id="{8635F1AA-D2C5-9AF0-D3C3-25FEF88BAC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49" y="5552593"/>
            <a:ext cx="1009547" cy="1136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5613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F9E18-69D5-7D53-90EF-DBC5B492C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6931"/>
            <a:ext cx="10515600" cy="684446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Looking back and ahead….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E9559B4-7416-164B-2E07-93E9B22B67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3673626"/>
              </p:ext>
            </p:extLst>
          </p:nvPr>
        </p:nvGraphicFramePr>
        <p:xfrm>
          <a:off x="769374" y="1081377"/>
          <a:ext cx="10515600" cy="5645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3">
            <a:extLst>
              <a:ext uri="{FF2B5EF4-FFF2-40B4-BE49-F238E27FC236}">
                <a16:creationId xmlns:a16="http://schemas.microsoft.com/office/drawing/2014/main" id="{8635F1AA-D2C5-9AF0-D3C3-25FEF88BAC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49" y="5552593"/>
            <a:ext cx="1009547" cy="1136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5330E14-0678-32E0-4DF6-8A041D5198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765572"/>
              </p:ext>
            </p:extLst>
          </p:nvPr>
        </p:nvGraphicFramePr>
        <p:xfrm>
          <a:off x="838200" y="1838632"/>
          <a:ext cx="10515600" cy="302009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0701802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9661862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94131498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69856352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287994137"/>
                    </a:ext>
                  </a:extLst>
                </a:gridCol>
              </a:tblGrid>
              <a:tr h="611189"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2023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2024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9154616"/>
                  </a:ext>
                </a:extLst>
              </a:tr>
              <a:tr h="611189"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Actual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Actual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57519"/>
                  </a:ext>
                </a:extLst>
              </a:tr>
              <a:tr h="611189">
                <a:tc>
                  <a:txBody>
                    <a:bodyPr/>
                    <a:lstStyle/>
                    <a:p>
                      <a:r>
                        <a:rPr lang="en-GB" sz="2800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£200,000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£218,000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£227,000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951844"/>
                  </a:ext>
                </a:extLst>
              </a:tr>
              <a:tr h="575336">
                <a:tc>
                  <a:txBody>
                    <a:bodyPr/>
                    <a:lstStyle/>
                    <a:p>
                      <a:r>
                        <a:rPr lang="en-GB" sz="2800" dirty="0"/>
                        <a:t>Expenditure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£231,000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£220,000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£262,000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194371"/>
                  </a:ext>
                </a:extLst>
              </a:tr>
              <a:tr h="611189">
                <a:tc>
                  <a:txBody>
                    <a:bodyPr/>
                    <a:lstStyle/>
                    <a:p>
                      <a:r>
                        <a:rPr lang="en-GB" sz="28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-£31,000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-£2,000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-£35,000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614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5761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F174B-4C42-FC00-255C-F1B79A194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0" lang="en-GB" sz="6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Ways to Give</a:t>
            </a:r>
            <a:endParaRPr lang="en-GB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928FA-080C-08C5-FCAB-77E3A8B50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2103" y="1690688"/>
            <a:ext cx="9507793" cy="4351338"/>
          </a:xfrm>
        </p:spPr>
        <p:txBody>
          <a:bodyPr/>
          <a:lstStyle/>
          <a:p>
            <a:r>
              <a:rPr lang="en-GB" sz="4400" dirty="0"/>
              <a:t>    Standing Order</a:t>
            </a:r>
          </a:p>
          <a:p>
            <a:r>
              <a:rPr lang="en-GB" sz="4400" dirty="0"/>
              <a:t>    Envelope</a:t>
            </a:r>
          </a:p>
          <a:p>
            <a:r>
              <a:rPr lang="en-GB" sz="4400" dirty="0"/>
              <a:t>    Cash/cheque offering during worship</a:t>
            </a:r>
          </a:p>
          <a:p>
            <a:r>
              <a:rPr lang="en-GB" sz="4400" dirty="0"/>
              <a:t>    Card donations – ChurchSuite/</a:t>
            </a:r>
            <a:r>
              <a:rPr lang="en-GB" sz="4400" dirty="0" err="1"/>
              <a:t>SumUp</a:t>
            </a:r>
            <a:endParaRPr lang="en-GB" sz="4000" dirty="0"/>
          </a:p>
          <a:p>
            <a:pPr marL="457200" lvl="1" indent="0">
              <a:buNone/>
            </a:pPr>
            <a:endParaRPr lang="en-GB" sz="2800" i="1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1AD8F6-90B5-C8F6-E157-D90F4204B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49" y="5552593"/>
            <a:ext cx="1009547" cy="1136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0892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928FA-080C-08C5-FCAB-77E3A8B50D8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68593" y="1356391"/>
            <a:ext cx="10638504" cy="43513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/>
              <a:t>    Please feel free to get in touch with our Treasurer, David Carter</a:t>
            </a:r>
          </a:p>
          <a:p>
            <a:pPr marL="0" indent="0">
              <a:buNone/>
            </a:pPr>
            <a:r>
              <a:rPr lang="en-GB" sz="4400" dirty="0"/>
              <a:t>    </a:t>
            </a:r>
          </a:p>
          <a:p>
            <a:pPr marL="0" indent="0" algn="ctr">
              <a:buNone/>
            </a:pPr>
            <a:r>
              <a:rPr lang="en-GB" sz="4400" i="1" dirty="0" err="1">
                <a:hlinkClick r:id="rId2"/>
              </a:rPr>
              <a:t>david@hts.church</a:t>
            </a:r>
            <a:endParaRPr lang="en-GB" sz="4400" i="1" dirty="0"/>
          </a:p>
          <a:p>
            <a:pPr marL="0" indent="0" algn="ctr">
              <a:buNone/>
            </a:pPr>
            <a:r>
              <a:rPr lang="en-GB" sz="4400" dirty="0"/>
              <a:t>07800 853852</a:t>
            </a:r>
            <a:endParaRPr lang="en-GB" sz="2800" i="1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1AD8F6-90B5-C8F6-E157-D90F4204B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49" y="5552593"/>
            <a:ext cx="1009547" cy="1136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2945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b879e57-2c30-428f-b319-604015100dbf" xsi:nil="true"/>
    <lcf76f155ced4ddcb4097134ff3c332f xmlns="0a726794-061e-42ad-b9ad-b6c819ac8bb1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3D328BFF6E964A82487F6A927AF5C9" ma:contentTypeVersion="18" ma:contentTypeDescription="Create a new document." ma:contentTypeScope="" ma:versionID="aaee6fc3af863d6d5467c62a6f156b5f">
  <xsd:schema xmlns:xsd="http://www.w3.org/2001/XMLSchema" xmlns:xs="http://www.w3.org/2001/XMLSchema" xmlns:p="http://schemas.microsoft.com/office/2006/metadata/properties" xmlns:ns2="0a726794-061e-42ad-b9ad-b6c819ac8bb1" xmlns:ns3="db879e57-2c30-428f-b319-604015100dbf" targetNamespace="http://schemas.microsoft.com/office/2006/metadata/properties" ma:root="true" ma:fieldsID="c7853971a8004f6a3e0b87c7b334686b" ns2:_="" ns3:_="">
    <xsd:import namespace="0a726794-061e-42ad-b9ad-b6c819ac8bb1"/>
    <xsd:import namespace="db879e57-2c30-428f-b319-604015100db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726794-061e-42ad-b9ad-b6c819ac8b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9dac109-c8e8-491b-ac7a-ac2a94df6a1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879e57-2c30-428f-b319-604015100db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d7ba791-cc7b-42b3-b94e-e7db2192193f}" ma:internalName="TaxCatchAll" ma:showField="CatchAllData" ma:web="db879e57-2c30-428f-b319-604015100db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8F9482-B08D-463A-B501-59640DAFA5D6}">
  <ds:schemaRefs>
    <ds:schemaRef ds:uri="http://purl.org/dc/dcmitype/"/>
    <ds:schemaRef ds:uri="http://purl.org/dc/terms/"/>
    <ds:schemaRef ds:uri="http://schemas.microsoft.com/office/2006/documentManagement/types"/>
    <ds:schemaRef ds:uri="e4e525f9-062a-497d-bf9b-68cbeb0b59d0"/>
    <ds:schemaRef ds:uri="e27827bd-037f-4a29-a39b-36880fa7a8ff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CE4E525-CCA7-414C-84A2-2B6F48DB9C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C09E1A-3573-48F6-8B1D-C61EC15559C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</TotalTime>
  <Words>135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Church Finances</vt:lpstr>
      <vt:lpstr>Costs in 2023 - £220,000</vt:lpstr>
      <vt:lpstr>Income in 2023 - £218,000</vt:lpstr>
      <vt:lpstr>Looking back and ahead….</vt:lpstr>
      <vt:lpstr>Ways to Give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Holy Trinity Stalybridge Giving Day 2023</dc:title>
  <dc:creator>David</dc:creator>
  <cp:lastModifiedBy>David Carter</cp:lastModifiedBy>
  <cp:revision>7</cp:revision>
  <dcterms:created xsi:type="dcterms:W3CDTF">2023-01-23T16:21:51Z</dcterms:created>
  <dcterms:modified xsi:type="dcterms:W3CDTF">2024-01-20T14:30:32Z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0x010100C09BB16799269A449441F7E104EAF53A</vt:lpwstr>
  </property>
</Properties>
</file>